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1" r:id="rId5"/>
    <p:sldId id="282" r:id="rId6"/>
    <p:sldId id="274" r:id="rId7"/>
    <p:sldId id="279" r:id="rId8"/>
    <p:sldId id="272" r:id="rId9"/>
    <p:sldId id="280" r:id="rId10"/>
    <p:sldId id="283" r:id="rId11"/>
    <p:sldId id="273" r:id="rId12"/>
    <p:sldId id="281" r:id="rId13"/>
    <p:sldId id="259" r:id="rId14"/>
    <p:sldId id="275" r:id="rId15"/>
    <p:sldId id="276" r:id="rId16"/>
    <p:sldId id="262" r:id="rId17"/>
    <p:sldId id="263" r:id="rId18"/>
    <p:sldId id="260" r:id="rId19"/>
    <p:sldId id="267" r:id="rId20"/>
    <p:sldId id="265" r:id="rId21"/>
    <p:sldId id="277" r:id="rId22"/>
    <p:sldId id="266" r:id="rId23"/>
    <p:sldId id="264" r:id="rId24"/>
    <p:sldId id="269" r:id="rId25"/>
    <p:sldId id="268" r:id="rId26"/>
    <p:sldId id="270" r:id="rId27"/>
    <p:sldId id="26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8"/>
  </p:normalViewPr>
  <p:slideViewPr>
    <p:cSldViewPr snapToGrid="0">
      <p:cViewPr>
        <p:scale>
          <a:sx n="86" d="100"/>
          <a:sy n="86" d="100"/>
        </p:scale>
        <p:origin x="928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06675-BA1B-144E-6939-B93963D17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07ECB-9326-EB0D-F830-4C6AEE5FF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76CFF-E9B8-1A89-A498-EC472432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4CF6A-A059-8A97-1F2A-3153548CF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DF9FF-171D-7F10-B4B3-1C8E45E04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240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CC5CA-A0E5-CDED-1AF8-732FBED0D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FA39DD-F8CA-663F-F93C-3D9632F67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C07D3-C784-8AC7-C44C-F0F85244A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FB6CB-9D31-3FB7-F6FB-60875257D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E5924-AAE6-9E59-F0CA-CAA58469A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58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945114-F766-F79D-9CB5-D0CF08F1EE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DA1DE8-C10C-16CC-C7C3-01B64685F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BDBCE-5657-DAF4-AFE0-B01A183E7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4FF19-6E56-6BA0-D9EF-712D980E9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6A2F8-26CD-CFE2-E2C5-75D454FC8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38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FB2EB-FC20-AD64-49C9-B164DC01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8EFA2-3EAE-7A20-9F25-CA6C5AC48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B9F9A-B7AD-2797-E742-0D08F2F7E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96B4B-8520-6500-770F-BAECDFF56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B247C-58A0-9E12-6628-23CF16CF2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916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C2C60-E344-1568-4D58-467457A4B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2487F-9004-1668-7F58-BE6397806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164CD-EF47-422F-F5A6-EBC178D40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DEA12-0461-F457-522B-2B186C23E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D0C55-DE91-0372-6D2B-3DA346255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05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1DC4B-BCFA-BFEE-CF7C-95FC7D980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D05CE-1827-F0E5-DD81-EF2B39BC2B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86DD5-B96D-7281-4B5B-9E23C53B4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31866-85DF-C288-0198-C93B08167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6AFD10-415B-2B21-D93B-D3AB1F358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B82EE-7C46-7BCF-7A1B-6A349DC10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6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241CF-E1BD-35D8-CC88-B722D9AEE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8B28F-2113-97F0-531B-E42C3428C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7DB5D-FB44-D4A2-614C-D144D45FE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62FEE1-38DC-6A83-62BD-57EE21FE31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67DE28-9F7D-0FD9-00E0-12E20CE9A2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66F329-AA36-B6BE-AC0E-3EF7BF929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B3E856-4AEE-21CB-B753-AE707FCBB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57816D-4D48-AD6A-E70B-BAA9E3F7F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81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CF947-F028-292D-6C8C-36C13FC1C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4A60C6-7DC0-AE3E-7EF8-0DDDE26DD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1F0401-73B9-A7A0-2455-8DEE569A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47EB03-3028-F189-6695-BAE34016E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476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877B02-1D07-B5D2-E120-381F63D51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56AAAB-88B9-FC63-967D-247DB61AF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33B3B4-DE86-CCD4-6750-CCF8086F3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38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C75FB-CF7E-01EF-F265-5B8618F5D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EB610-5D10-6E88-FB74-17A9276FC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07D73-5D76-0E84-D424-F0419E927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02166-A007-F67A-AAA7-478913C06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A37AF-B2F3-7829-4BF7-421FCA31B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BE5AA3-0B42-65EF-F3F7-444234898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01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6A99E-FC6F-77AD-1E99-23648A874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95B10C-828E-7A2B-537A-90C7DDB08B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59B4A-1CA7-B9EE-2805-D598C0025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561F6-1103-8166-1E4B-8D0954B54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32741-6036-EF0E-D61A-54E5A7059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B02303-950F-650E-AF9D-EB6DC02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85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BDE821-9870-3250-6611-384BCD194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D5DA9-F191-AB4C-79B8-649A84F9F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0AAFF-A789-27F1-7442-013A5A627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ABC0E5-857B-404B-B2BB-57C0DE27D816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6A9D9-5354-D725-FB9D-CAFC9D9D99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64723-536E-E749-09BC-6D5CADEE2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D44C49-E5AC-2E4F-88C8-C5C9F8AAE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657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EDA7-45E9-762B-60FC-7420C55F5B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68823"/>
            <a:ext cx="9144000" cy="2387600"/>
          </a:xfrm>
        </p:spPr>
        <p:txBody>
          <a:bodyPr/>
          <a:lstStyle/>
          <a:p>
            <a:r>
              <a:rPr lang="en-US" dirty="0"/>
              <a:t>Revision Tut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311609-59F1-CD8C-38BE-F95CF99B9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33876"/>
            <a:ext cx="9144000" cy="1655762"/>
          </a:xfrm>
        </p:spPr>
        <p:txBody>
          <a:bodyPr/>
          <a:lstStyle/>
          <a:p>
            <a:r>
              <a:rPr lang="en-US" dirty="0"/>
              <a:t>Vijay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F471DB-473E-CF2C-0248-063806AD49D5}"/>
              </a:ext>
            </a:extLst>
          </p:cNvPr>
          <p:cNvSpPr txBox="1"/>
          <p:nvPr/>
        </p:nvSpPr>
        <p:spPr>
          <a:xfrm>
            <a:off x="0" y="6488668"/>
            <a:ext cx="60995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(Too </a:t>
            </a:r>
            <a:r>
              <a:rPr lang="en-US" strike="sngStrike" dirty="0"/>
              <a:t>lazy </a:t>
            </a:r>
            <a:r>
              <a:rPr lang="en-US" dirty="0"/>
              <a:t>perfectionist to pick any other theme)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F279A7-B691-84B8-DEFE-4DB2B8B5E1CC}"/>
              </a:ext>
            </a:extLst>
          </p:cNvPr>
          <p:cNvSpPr txBox="1"/>
          <p:nvPr/>
        </p:nvSpPr>
        <p:spPr>
          <a:xfrm>
            <a:off x="0" y="0"/>
            <a:ext cx="3344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 / 11 / 25 (21 days to freedom)</a:t>
            </a:r>
          </a:p>
        </p:txBody>
      </p:sp>
    </p:spTree>
    <p:extLst>
      <p:ext uri="{BB962C8B-B14F-4D97-AF65-F5344CB8AC3E}">
        <p14:creationId xmlns:p14="http://schemas.microsoft.com/office/powerpoint/2010/main" val="4117681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DFDFC-7E1D-6BF7-CB00-40AA8EAE8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3NF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744E9-2E7D-D47C-08CA-04D83B27C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Third Normal Form (3NF) if, whenever a nontrivial functional dependency X→A holds in R, either:</a:t>
            </a:r>
          </a:p>
          <a:p>
            <a:pPr marL="0" indent="0">
              <a:buNone/>
            </a:pPr>
            <a:r>
              <a:rPr lang="en-US" dirty="0"/>
              <a:t>	(a) X is a </a:t>
            </a:r>
            <a:r>
              <a:rPr lang="en-US" dirty="0" err="1"/>
              <a:t>superkey</a:t>
            </a:r>
            <a:r>
              <a:rPr lang="en-US" dirty="0"/>
              <a:t> of R; or </a:t>
            </a:r>
          </a:p>
          <a:p>
            <a:pPr marL="0" indent="0">
              <a:buNone/>
            </a:pPr>
            <a:r>
              <a:rPr lang="en-US" dirty="0"/>
              <a:t>	(b) A is a prime attribute of R</a:t>
            </a:r>
          </a:p>
        </p:txBody>
      </p:sp>
    </p:spTree>
    <p:extLst>
      <p:ext uri="{BB962C8B-B14F-4D97-AF65-F5344CB8AC3E}">
        <p14:creationId xmlns:p14="http://schemas.microsoft.com/office/powerpoint/2010/main" val="1713427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9DC84-F7FB-AE82-F919-B2A2E9EB8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DA503-3746-0D83-280B-EFBBEDDC4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3NF vs BCNF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3BCF4-6BB9-FA31-E378-1021F4AA9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88611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BCNF removes clause (b) from the general definition of 3NF, which allowed functional dependencies where the right-hand side was a prime attribute even if the left-hand side was not a </a:t>
            </a:r>
            <a:r>
              <a:rPr lang="en-US" dirty="0" err="1"/>
              <a:t>superkey</a:t>
            </a:r>
            <a:r>
              <a:rPr lang="en-US" dirty="0"/>
              <a:t>. Relations that satisfy 3NF but not BCNF still suffer from redundancy, necessitating the stricter BCNF.</a:t>
            </a:r>
          </a:p>
          <a:p>
            <a:r>
              <a:rPr lang="en-US" b="1" dirty="0"/>
              <a:t>Method: </a:t>
            </a:r>
          </a:p>
          <a:p>
            <a:pPr lvl="1"/>
            <a:r>
              <a:rPr lang="en-US" dirty="0"/>
              <a:t>If a relation Q is not in BCNF, it means there is a nontrivial FD X→Y where X is not a </a:t>
            </a:r>
            <a:r>
              <a:rPr lang="en-US" dirty="0" err="1"/>
              <a:t>superkey</a:t>
            </a:r>
            <a:r>
              <a:rPr lang="en-US" dirty="0"/>
              <a:t> of Q.</a:t>
            </a:r>
          </a:p>
          <a:p>
            <a:pPr lvl="1"/>
            <a:r>
              <a:rPr lang="en-US" dirty="0"/>
              <a:t>Decomposition: The relation Q is replaced by two new relation schemas: (Q−Y) and (X∪Y). This procedure is applied iteratively until all resulting relations are in BCNF, and it is designed to achieve the non additive join property</a:t>
            </a:r>
          </a:p>
        </p:txBody>
      </p:sp>
    </p:spTree>
    <p:extLst>
      <p:ext uri="{BB962C8B-B14F-4D97-AF65-F5344CB8AC3E}">
        <p14:creationId xmlns:p14="http://schemas.microsoft.com/office/powerpoint/2010/main" val="179810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DDE642-15FD-5216-4F77-3FDD664DC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4E6BE-77D5-1828-09B0-ADB55FF03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3NF vs BCNF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3CFA7F-5B7F-E252-D8DA-5B9EF0D37E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6171" y="1418606"/>
            <a:ext cx="6011055" cy="52302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09C0DC-4102-BC9B-47FE-800FE23D705C}"/>
              </a:ext>
            </a:extLst>
          </p:cNvPr>
          <p:cNvSpPr txBox="1"/>
          <p:nvPr/>
        </p:nvSpPr>
        <p:spPr>
          <a:xfrm>
            <a:off x="9297312" y="1873771"/>
            <a:ext cx="18479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Prime attributes:</a:t>
            </a:r>
          </a:p>
          <a:p>
            <a:r>
              <a:rPr lang="en-US" dirty="0"/>
              <a:t> 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58F98E6-55E4-D1C0-8210-A9EF49B53E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6833" y="4826675"/>
            <a:ext cx="355516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"Does the attribute at the 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start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of the arrow (the tail) uniquely identify the entire row?"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YES: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It is in BCNF.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NO: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It violates BCNF and must be split.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419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7DD93-E0C8-152A-AB78-B11B607A1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SQL queries </a:t>
            </a:r>
            <a:r>
              <a:rPr lang="en-US" sz="3200" dirty="0"/>
              <a:t>(only the harder ones) </a:t>
            </a:r>
            <a:r>
              <a:rPr lang="en-US" dirty="0"/>
              <a:t>(</a:t>
            </a:r>
            <a:r>
              <a:rPr lang="en-US" dirty="0" err="1"/>
              <a:t>Lec</a:t>
            </a:r>
            <a:r>
              <a:rPr lang="en-US" dirty="0"/>
              <a:t> 9-10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8F8BB-CDCB-7084-6ACF-20ABC1770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994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WHERE</a:t>
            </a:r>
          </a:p>
          <a:p>
            <a:pPr lvl="1"/>
            <a:r>
              <a:rPr lang="en-US" dirty="0"/>
              <a:t>LIKE</a:t>
            </a:r>
          </a:p>
          <a:p>
            <a:pPr lvl="2"/>
            <a:r>
              <a:rPr lang="en-US" b="1" dirty="0"/>
              <a:t>%</a:t>
            </a:r>
            <a:r>
              <a:rPr lang="en-US" dirty="0"/>
              <a:t> (percent sign): replaces an arbitrary number of zero or more characters</a:t>
            </a:r>
          </a:p>
          <a:p>
            <a:pPr lvl="2"/>
            <a:r>
              <a:rPr lang="en-US" b="1" dirty="0"/>
              <a:t>_</a:t>
            </a:r>
            <a:r>
              <a:rPr lang="en-US" dirty="0"/>
              <a:t> (underscore): replaces a single character</a:t>
            </a:r>
          </a:p>
          <a:p>
            <a:pPr lvl="2"/>
            <a:r>
              <a:rPr lang="en-US" dirty="0"/>
              <a:t>Ex: WHERE Address LIKE ‘%</a:t>
            </a:r>
            <a:r>
              <a:rPr lang="en-US" dirty="0" err="1"/>
              <a:t>Houston,TX</a:t>
            </a:r>
            <a:r>
              <a:rPr lang="en-US" dirty="0"/>
              <a:t>%’</a:t>
            </a:r>
          </a:p>
          <a:p>
            <a:pPr lvl="1"/>
            <a:r>
              <a:rPr lang="en-US" dirty="0"/>
              <a:t>BETWEEN</a:t>
            </a:r>
          </a:p>
          <a:p>
            <a:pPr lvl="2"/>
            <a:r>
              <a:rPr lang="en-US" dirty="0"/>
              <a:t>(Salary BETWEEN 30000 AND 40000) = ((Salary &gt;= 30000) AND (Salary &lt;= 40000))</a:t>
            </a:r>
          </a:p>
          <a:p>
            <a:pPr lvl="2"/>
            <a:r>
              <a:rPr lang="en-US" dirty="0"/>
              <a:t>Syntactic sugar</a:t>
            </a:r>
          </a:p>
          <a:p>
            <a:r>
              <a:rPr lang="en-US" dirty="0"/>
              <a:t>ORDER BY</a:t>
            </a:r>
          </a:p>
          <a:p>
            <a:pPr lvl="1"/>
            <a:r>
              <a:rPr lang="en-US" dirty="0"/>
              <a:t>Default sort direction is ascending (lowest value first, or alphabetically A-Z). You can specify the direction using the keywords ASC (ascending) or DESC (descending)</a:t>
            </a:r>
          </a:p>
          <a:p>
            <a:pPr lvl="1"/>
            <a:r>
              <a:rPr lang="en-US" dirty="0"/>
              <a:t>Left to right </a:t>
            </a:r>
          </a:p>
          <a:p>
            <a:pPr lvl="1"/>
            <a:r>
              <a:rPr lang="en-US" dirty="0"/>
              <a:t>ORDER BY </a:t>
            </a:r>
            <a:r>
              <a:rPr lang="en-US" dirty="0" err="1"/>
              <a:t>D.Dname</a:t>
            </a:r>
            <a:r>
              <a:rPr lang="en-US" dirty="0"/>
              <a:t> DESC, </a:t>
            </a:r>
            <a:r>
              <a:rPr lang="en-US" dirty="0" err="1"/>
              <a:t>E.Lname</a:t>
            </a:r>
            <a:r>
              <a:rPr lang="en-US" dirty="0"/>
              <a:t> ASC, </a:t>
            </a:r>
            <a:r>
              <a:rPr lang="en-US" dirty="0" err="1"/>
              <a:t>E.Fname</a:t>
            </a:r>
            <a:r>
              <a:rPr lang="en-US" dirty="0"/>
              <a:t> ASC</a:t>
            </a:r>
          </a:p>
          <a:p>
            <a:r>
              <a:rPr lang="en-US"/>
              <a:t>Group BY</a:t>
            </a:r>
            <a:endParaRPr lang="en-US" dirty="0"/>
          </a:p>
          <a:p>
            <a:pPr lvl="1"/>
            <a:r>
              <a:rPr lang="en-US" dirty="0"/>
              <a:t>Allows you to apply aggregate functions (like COUNT, AVG, SUM, MAX, and MIN) to subgroups of tuples in a relation</a:t>
            </a:r>
          </a:p>
          <a:p>
            <a:pPr lvl="1"/>
            <a:r>
              <a:rPr lang="en-US" dirty="0"/>
              <a:t>Ex:</a:t>
            </a:r>
            <a:br>
              <a:rPr lang="en-US" dirty="0"/>
            </a:br>
            <a:r>
              <a:rPr lang="en-US" dirty="0"/>
              <a:t>SELECT </a:t>
            </a:r>
            <a:r>
              <a:rPr lang="en-US" dirty="0" err="1"/>
              <a:t>Dno</a:t>
            </a:r>
            <a:r>
              <a:rPr lang="en-US" dirty="0"/>
              <a:t>, COUNT (*), AVG (Salary)</a:t>
            </a:r>
            <a:br>
              <a:rPr lang="en-US" dirty="0"/>
            </a:br>
            <a:r>
              <a:rPr lang="en-US" dirty="0"/>
              <a:t>FROM EMPLOYEE</a:t>
            </a:r>
            <a:br>
              <a:rPr lang="en-US" dirty="0"/>
            </a:br>
            <a:r>
              <a:rPr lang="en-US" dirty="0"/>
              <a:t>GROUP BY </a:t>
            </a:r>
            <a:r>
              <a:rPr lang="en-US" dirty="0" err="1"/>
              <a:t>Dno</a:t>
            </a:r>
            <a:r>
              <a:rPr lang="en-US" dirty="0"/>
              <a:t>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585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65B75-45C8-F2B5-F3F8-12170F44E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01FE4-0D3A-1C17-B209-FDD5EBA90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SQL queries </a:t>
            </a:r>
            <a:r>
              <a:rPr lang="en-US" sz="3200" dirty="0"/>
              <a:t>(only the harder ones) </a:t>
            </a:r>
            <a:r>
              <a:rPr lang="en-US" dirty="0"/>
              <a:t>(</a:t>
            </a:r>
            <a:r>
              <a:rPr lang="en-US" dirty="0" err="1"/>
              <a:t>Lec</a:t>
            </a:r>
            <a:r>
              <a:rPr lang="en-US" dirty="0"/>
              <a:t> 9-10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556A3-1851-7D14-D8B0-3DEC1021D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131" y="1885585"/>
            <a:ext cx="10515600" cy="4351338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HAVING</a:t>
            </a:r>
          </a:p>
          <a:p>
            <a:pPr lvl="1"/>
            <a:r>
              <a:rPr lang="en-US" dirty="0"/>
              <a:t>HAVING clause can appear only in conjunction with a GROUP BY clause</a:t>
            </a:r>
          </a:p>
          <a:p>
            <a:pPr lvl="1"/>
            <a:r>
              <a:rPr lang="en-US" dirty="0"/>
              <a:t>Used to write queries based on the </a:t>
            </a:r>
          </a:p>
          <a:p>
            <a:pPr lvl="1"/>
            <a:r>
              <a:rPr lang="en-US" dirty="0"/>
              <a:t>Ex: HAVING COUNT (*) &gt; 2</a:t>
            </a:r>
          </a:p>
          <a:p>
            <a:pPr lvl="1"/>
            <a:endParaRPr lang="en-US" dirty="0"/>
          </a:p>
          <a:p>
            <a:r>
              <a:rPr lang="en-US" dirty="0"/>
              <a:t>BULK LOADING</a:t>
            </a:r>
          </a:p>
          <a:p>
            <a:r>
              <a:rPr lang="en-US" dirty="0"/>
              <a:t>CREATE TABLE </a:t>
            </a:r>
            <a:r>
              <a:rPr lang="en-US" dirty="0" err="1"/>
              <a:t>customers_ny_backup</a:t>
            </a:r>
            <a:r>
              <a:rPr lang="en-US" dirty="0"/>
              <a:t> AS</a:t>
            </a:r>
            <a:br>
              <a:rPr lang="en-US" dirty="0"/>
            </a:br>
            <a:r>
              <a:rPr lang="en-US" dirty="0"/>
              <a:t>SELECT </a:t>
            </a:r>
            <a:r>
              <a:rPr lang="en-US" dirty="0" err="1"/>
              <a:t>customer_id</a:t>
            </a:r>
            <a:r>
              <a:rPr lang="en-US" dirty="0"/>
              <a:t>, 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, email</a:t>
            </a:r>
            <a:br>
              <a:rPr lang="en-US" dirty="0"/>
            </a:br>
            <a:r>
              <a:rPr lang="en-US" dirty="0"/>
              <a:t>FROM customers</a:t>
            </a:r>
            <a:br>
              <a:rPr lang="en-US" dirty="0"/>
            </a:br>
            <a:r>
              <a:rPr lang="en-US" dirty="0"/>
              <a:t>WHERE state = 'NY';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543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DDCF1-90D5-F139-B7F5-A7C5749AD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03D34-27E6-B1DD-5952-4E19B8057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SQL queries </a:t>
            </a:r>
            <a:r>
              <a:rPr lang="en-US" sz="3200" dirty="0"/>
              <a:t>(only the harder ones) </a:t>
            </a:r>
            <a:r>
              <a:rPr lang="en-US" dirty="0"/>
              <a:t>(</a:t>
            </a:r>
            <a:r>
              <a:rPr lang="en-US" dirty="0" err="1"/>
              <a:t>Lec</a:t>
            </a:r>
            <a:r>
              <a:rPr lang="en-US" dirty="0"/>
              <a:t> 9-10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36E3-C8BF-B213-DB32-08EA90477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NESTED queries </a:t>
            </a:r>
          </a:p>
          <a:p>
            <a:pPr lvl="1"/>
            <a:r>
              <a:rPr lang="en-US" dirty="0"/>
              <a:t>Retrieve the name of each employee who has a dependent with the same first name and the same sex as the employee</a:t>
            </a:r>
          </a:p>
          <a:p>
            <a:pPr lvl="1"/>
            <a:r>
              <a:rPr lang="en-US" i="1" dirty="0"/>
              <a:t>SELECT</a:t>
            </a:r>
            <a:r>
              <a:rPr lang="en-US" dirty="0"/>
              <a:t> </a:t>
            </a:r>
            <a:r>
              <a:rPr lang="en-US" dirty="0" err="1"/>
              <a:t>E.Fname</a:t>
            </a:r>
            <a:r>
              <a:rPr lang="en-US" dirty="0"/>
              <a:t>, </a:t>
            </a:r>
            <a:r>
              <a:rPr lang="en-US" dirty="0" err="1"/>
              <a:t>E.Lname</a:t>
            </a:r>
            <a:r>
              <a:rPr lang="en-US" dirty="0"/>
              <a:t>  </a:t>
            </a:r>
            <a:br>
              <a:rPr lang="en-US" dirty="0"/>
            </a:br>
            <a:r>
              <a:rPr lang="en-US" i="1" dirty="0"/>
              <a:t>FROM</a:t>
            </a:r>
            <a:r>
              <a:rPr lang="en-US" dirty="0"/>
              <a:t> EMPLOYEE AS E  </a:t>
            </a:r>
            <a:br>
              <a:rPr lang="en-US" dirty="0"/>
            </a:br>
            <a:r>
              <a:rPr lang="en-US" i="1" dirty="0"/>
              <a:t>WHERE</a:t>
            </a:r>
            <a:r>
              <a:rPr lang="en-US" dirty="0"/>
              <a:t> EXISTS </a:t>
            </a:r>
            <a:br>
              <a:rPr lang="en-US" dirty="0"/>
            </a:br>
            <a:r>
              <a:rPr lang="en-US" dirty="0"/>
              <a:t>( SELECT * FROM DEPENDENT AS D </a:t>
            </a:r>
            <a:br>
              <a:rPr lang="en-US" dirty="0"/>
            </a:br>
            <a:r>
              <a:rPr lang="en-US" dirty="0"/>
              <a:t>WHERE </a:t>
            </a:r>
            <a:r>
              <a:rPr lang="en-US" dirty="0" err="1"/>
              <a:t>E.Ssn</a:t>
            </a:r>
            <a:r>
              <a:rPr lang="en-US" dirty="0"/>
              <a:t> = </a:t>
            </a:r>
            <a:r>
              <a:rPr lang="en-US" dirty="0" err="1"/>
              <a:t>D.Essn</a:t>
            </a:r>
            <a:r>
              <a:rPr lang="en-US" dirty="0"/>
              <a:t> AND </a:t>
            </a:r>
            <a:r>
              <a:rPr lang="en-US" dirty="0" err="1"/>
              <a:t>E.Sex</a:t>
            </a:r>
            <a:r>
              <a:rPr lang="en-US" dirty="0"/>
              <a:t> = </a:t>
            </a:r>
            <a:r>
              <a:rPr lang="en-US" dirty="0" err="1"/>
              <a:t>D.Sex</a:t>
            </a:r>
            <a:r>
              <a:rPr lang="en-US" dirty="0"/>
              <a:t> AND </a:t>
            </a:r>
            <a:r>
              <a:rPr lang="en-US" dirty="0" err="1"/>
              <a:t>E.Fname</a:t>
            </a:r>
            <a:r>
              <a:rPr lang="en-US" dirty="0"/>
              <a:t> = </a:t>
            </a:r>
            <a:r>
              <a:rPr lang="en-US" dirty="0" err="1"/>
              <a:t>D.Dependent_name</a:t>
            </a:r>
            <a:r>
              <a:rPr lang="en-US" dirty="0"/>
              <a:t>);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409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2FC0E-6FF1-F9B1-2BF6-69DD57BBA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Ordering of SQL select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20F22DD-ECFE-5AD8-57B7-E6DF38526F7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3124131"/>
            <a:ext cx="558358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&lt;attribute and function list&gt; (Mandatory)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&lt;table list&gt; (Mandatory)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[ WHERE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&lt;condition&gt; ] (Optional)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[ GROUP BY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&lt;grouping attribute(s)&gt; ] (Optional)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[ HAVING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&lt;group condition&gt; ] (Optional)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[ ORDER BY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&lt;attribute list&gt; ] (Optional)</a:t>
            </a:r>
          </a:p>
        </p:txBody>
      </p:sp>
    </p:spTree>
    <p:extLst>
      <p:ext uri="{BB962C8B-B14F-4D97-AF65-F5344CB8AC3E}">
        <p14:creationId xmlns:p14="http://schemas.microsoft.com/office/powerpoint/2010/main" val="1151631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05CEE-56EC-E796-E52C-4F41DAC81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ACID. (</a:t>
            </a:r>
            <a:r>
              <a:rPr lang="en-US" dirty="0" err="1"/>
              <a:t>Lec</a:t>
            </a:r>
            <a:r>
              <a:rPr lang="en-US" dirty="0"/>
              <a:t> 3)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B71C-D7E2-BA31-974E-82802F207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660802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Atomicity: </a:t>
            </a:r>
            <a:r>
              <a:rPr lang="en-US" dirty="0"/>
              <a:t>A transaction is an atomic unit of processing; </a:t>
            </a:r>
          </a:p>
          <a:p>
            <a:pPr lvl="1"/>
            <a:r>
              <a:rPr lang="en-US" dirty="0"/>
              <a:t>Should either be performed in its entirety or not performed at all.</a:t>
            </a:r>
          </a:p>
          <a:p>
            <a:r>
              <a:rPr lang="en-US" b="1" dirty="0"/>
              <a:t>Consistency preservation:</a:t>
            </a:r>
            <a:r>
              <a:rPr lang="en-US" dirty="0"/>
              <a:t> A transaction should be consistency preserving</a:t>
            </a:r>
          </a:p>
          <a:p>
            <a:pPr lvl="1"/>
            <a:r>
              <a:rPr lang="en-US" dirty="0"/>
              <a:t>It is completely executed from beginning to end without interference from other transactions.</a:t>
            </a:r>
          </a:p>
          <a:p>
            <a:r>
              <a:rPr lang="en-US" b="1" dirty="0"/>
              <a:t>Isolation:</a:t>
            </a:r>
            <a:r>
              <a:rPr lang="en-US" dirty="0"/>
              <a:t> A transaction should appear as though it is being executed in isolation from other transactions, even though many transactions are executing concurrently. </a:t>
            </a:r>
          </a:p>
          <a:p>
            <a:r>
              <a:rPr lang="en-US" b="1" dirty="0"/>
              <a:t>Durability:</a:t>
            </a:r>
            <a:r>
              <a:rPr lang="en-US" dirty="0"/>
              <a:t> The changes applied to the database by a committed transaction must persist in the database. These changes must not be lost because of any failure.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302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0DB5F-C4D3-D665-6E84-9D868538F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Key Types (</a:t>
            </a:r>
            <a:r>
              <a:rPr lang="en-US" dirty="0" err="1"/>
              <a:t>Lec</a:t>
            </a:r>
            <a:r>
              <a:rPr lang="en-US" dirty="0"/>
              <a:t> 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81AF4-F28F-A1BD-69A6-BAE8E58EF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 Key </a:t>
            </a:r>
          </a:p>
          <a:p>
            <a:pPr lvl="1"/>
            <a:r>
              <a:rPr lang="en-US" dirty="0"/>
              <a:t>Any unique set of columns / attributes that can uniquely identify rows </a:t>
            </a:r>
          </a:p>
          <a:p>
            <a:r>
              <a:rPr lang="en-US" dirty="0"/>
              <a:t>Key or candidate key</a:t>
            </a:r>
          </a:p>
          <a:p>
            <a:pPr lvl="1"/>
            <a:r>
              <a:rPr lang="en-US" dirty="0"/>
              <a:t>Uniqueness: No two tuples (rows) in the table can have the same key value.</a:t>
            </a:r>
          </a:p>
          <a:p>
            <a:pPr lvl="1"/>
            <a:r>
              <a:rPr lang="en-US" dirty="0"/>
              <a:t>Minimality: No subset of that key can uniquely identify the tuple.</a:t>
            </a:r>
          </a:p>
          <a:p>
            <a:r>
              <a:rPr lang="en-US" dirty="0"/>
              <a:t>Primary Key </a:t>
            </a:r>
          </a:p>
          <a:p>
            <a:pPr lvl="1"/>
            <a:r>
              <a:rPr lang="en-US" dirty="0"/>
              <a:t>This a selected candidate key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421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9D768B77-8742-43A0-AF16-6AC4D378E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8B13CA8-CBEA-4805-955D-CEBE32236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17490" cy="5486399"/>
          </a:xfrm>
          <a:prstGeom prst="rect">
            <a:avLst/>
          </a:prstGeom>
          <a:ln>
            <a:noFill/>
          </a:ln>
          <a:effectLst>
            <a:outerShdw blurRad="393700" dist="127000" dir="5400000" sx="95000" sy="95000" algn="t" rotWithShape="0">
              <a:srgbClr val="000000">
                <a:alpha val="3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E4B07-EE85-5795-8C3A-502092C70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057" y="2743200"/>
            <a:ext cx="3221377" cy="18451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/>
              <a:t>Random seal picture to get attention back </a:t>
            </a:r>
          </a:p>
        </p:txBody>
      </p:sp>
      <p:pic>
        <p:nvPicPr>
          <p:cNvPr id="2052" name="Picture 4" descr="Duolingo Owl">
            <a:extLst>
              <a:ext uri="{FF2B5EF4-FFF2-40B4-BE49-F238E27FC236}">
                <a16:creationId xmlns:a16="http://schemas.microsoft.com/office/drawing/2014/main" id="{F4E6DB8E-3FB9-93AA-9E59-F8C984BD0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881" y="0"/>
            <a:ext cx="4347148" cy="4347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A44D8B-4F10-98A6-8D1B-26F84A1690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9460" r="-1" b="-1"/>
          <a:stretch>
            <a:fillRect/>
          </a:stretch>
        </p:blipFill>
        <p:spPr>
          <a:xfrm>
            <a:off x="8379502" y="3406146"/>
            <a:ext cx="3812498" cy="3451855"/>
          </a:xfrm>
          <a:prstGeom prst="rect">
            <a:avLst/>
          </a:prstGeom>
          <a:effectLst>
            <a:outerShdw blurRad="254000" dist="190500" dir="5580000" sx="90000" sy="90000" algn="ctr" rotWithShape="0">
              <a:srgbClr val="000000">
                <a:alpha val="2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473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5976F-3517-EE5C-4CD0-8966071C0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Topics to be covered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F505F-0A4D-8697-5D56-B487F0F1D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2893"/>
            <a:ext cx="10515600" cy="454510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SQL queries</a:t>
            </a:r>
          </a:p>
          <a:p>
            <a:pPr lvl="1"/>
            <a:r>
              <a:rPr lang="en-US" dirty="0"/>
              <a:t>Ordering </a:t>
            </a:r>
          </a:p>
          <a:p>
            <a:r>
              <a:rPr lang="en-US" dirty="0"/>
              <a:t>ACID</a:t>
            </a:r>
          </a:p>
          <a:p>
            <a:r>
              <a:rPr lang="en-US" dirty="0"/>
              <a:t>Key types</a:t>
            </a:r>
          </a:p>
          <a:p>
            <a:r>
              <a:rPr lang="en-US" dirty="0"/>
              <a:t>ER model</a:t>
            </a:r>
          </a:p>
          <a:p>
            <a:pPr lvl="1"/>
            <a:r>
              <a:rPr lang="en-US" dirty="0"/>
              <a:t>Types</a:t>
            </a:r>
          </a:p>
          <a:p>
            <a:r>
              <a:rPr lang="en-US" dirty="0"/>
              <a:t>Constraints</a:t>
            </a:r>
          </a:p>
          <a:p>
            <a:r>
              <a:rPr lang="en-US" dirty="0"/>
              <a:t>General doubts (To an extent)</a:t>
            </a:r>
          </a:p>
          <a:p>
            <a:r>
              <a:rPr lang="en-US" b="1" dirty="0"/>
              <a:t>End Sem paper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Tut’s slides were made from the book and “online sources”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38CEC3-FB11-DD5A-CD2C-9885CBB60F06}"/>
              </a:ext>
            </a:extLst>
          </p:cNvPr>
          <p:cNvSpPr txBox="1"/>
          <p:nvPr/>
        </p:nvSpPr>
        <p:spPr>
          <a:xfrm>
            <a:off x="838200" y="1859024"/>
            <a:ext cx="2627899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Normal forms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331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CB3F-11C6-BC80-CECA-5B27C0F91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ER model (</a:t>
            </a:r>
            <a:r>
              <a:rPr lang="en-US" dirty="0" err="1"/>
              <a:t>Lec</a:t>
            </a:r>
            <a:r>
              <a:rPr lang="en-US" dirty="0"/>
              <a:t> 3 and 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5433C-9661-B8DC-7C6C-89370C402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922364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2 main components</a:t>
            </a:r>
          </a:p>
          <a:p>
            <a:pPr lvl="1"/>
            <a:r>
              <a:rPr lang="en-US" dirty="0"/>
              <a:t>Entities</a:t>
            </a:r>
          </a:p>
          <a:p>
            <a:pPr lvl="2"/>
            <a:r>
              <a:rPr lang="en-US" dirty="0"/>
              <a:t>Attributes</a:t>
            </a:r>
          </a:p>
          <a:p>
            <a:pPr lvl="1"/>
            <a:r>
              <a:rPr lang="en-US" dirty="0"/>
              <a:t>Relations </a:t>
            </a:r>
          </a:p>
          <a:p>
            <a:r>
              <a:rPr lang="en-US" dirty="0"/>
              <a:t>😱</a:t>
            </a:r>
          </a:p>
          <a:p>
            <a:r>
              <a:rPr lang="en-US" dirty="0"/>
              <a:t>Entities are things or objects in the real world with an independent existence.</a:t>
            </a:r>
          </a:p>
          <a:p>
            <a:r>
              <a:rPr lang="en-US" dirty="0"/>
              <a:t>An entity may be an object with a physical existence (for example, a particular person, car, house, or employee) or it may be an object with a conceptual existence (for instance, a company, a job, or a university course). 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C6416F-9958-9298-F9B4-3F3207CB0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800" y="4601980"/>
            <a:ext cx="4587199" cy="21337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3E90B9-8FC5-F26A-E5E8-01E3E8A039DD}"/>
              </a:ext>
            </a:extLst>
          </p:cNvPr>
          <p:cNvSpPr txBox="1"/>
          <p:nvPr/>
        </p:nvSpPr>
        <p:spPr>
          <a:xfrm>
            <a:off x="7869836" y="2383436"/>
            <a:ext cx="43564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Attributes are of different types</a:t>
            </a:r>
          </a:p>
          <a:p>
            <a:pPr marL="342900" indent="-342900">
              <a:buAutoNum type="arabicParenR"/>
            </a:pPr>
            <a:r>
              <a:rPr lang="en-US" dirty="0"/>
              <a:t>Simple </a:t>
            </a:r>
          </a:p>
          <a:p>
            <a:pPr marL="342900" indent="-342900">
              <a:buAutoNum type="arabicParenR"/>
            </a:pPr>
            <a:r>
              <a:rPr lang="en-US" dirty="0"/>
              <a:t>Composite</a:t>
            </a:r>
          </a:p>
          <a:p>
            <a:pPr marL="342900" indent="-342900">
              <a:buAutoNum type="arabicParenR"/>
            </a:pPr>
            <a:r>
              <a:rPr lang="en-US" dirty="0"/>
              <a:t>Multivalued (Not allowed)</a:t>
            </a:r>
          </a:p>
          <a:p>
            <a:pPr marL="342900" indent="-342900">
              <a:buAutoNum type="arabicParenR"/>
            </a:pPr>
            <a:r>
              <a:rPr lang="en-US" dirty="0"/>
              <a:t>Derived (On the fly calculated. Ex. Age)</a:t>
            </a:r>
          </a:p>
        </p:txBody>
      </p:sp>
    </p:spTree>
    <p:extLst>
      <p:ext uri="{BB962C8B-B14F-4D97-AF65-F5344CB8AC3E}">
        <p14:creationId xmlns:p14="http://schemas.microsoft.com/office/powerpoint/2010/main" val="3075101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BA345-4247-A56C-8C8C-D6DA57251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4FDC-F1BF-7E3B-7694-F98BDEC4A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ER model (</a:t>
            </a:r>
            <a:r>
              <a:rPr lang="en-US" dirty="0" err="1"/>
              <a:t>Lec</a:t>
            </a:r>
            <a:r>
              <a:rPr lang="en-US" dirty="0"/>
              <a:t> 3 and 4 + Book </a:t>
            </a:r>
            <a:r>
              <a:rPr lang="en-US" dirty="0" err="1"/>
              <a:t>pg</a:t>
            </a:r>
            <a:r>
              <a:rPr lang="en-US" dirty="0"/>
              <a:t> 115)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328359-E2F1-7CA6-1E14-02F3E4FBF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36945C-B98B-4693-A380-F03A16FA37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401" t="3362" r="20927" b="32215"/>
          <a:stretch>
            <a:fillRect/>
          </a:stretch>
        </p:blipFill>
        <p:spPr>
          <a:xfrm>
            <a:off x="974361" y="1666421"/>
            <a:ext cx="4527030" cy="51915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2B5394-89F6-BD4D-70EA-253A75B03D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985" t="67784" r="20927"/>
          <a:stretch>
            <a:fillRect/>
          </a:stretch>
        </p:blipFill>
        <p:spPr>
          <a:xfrm>
            <a:off x="5501391" y="2267474"/>
            <a:ext cx="6356328" cy="346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828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73FFB-12C1-BB86-7E20-29AD9EA65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Types of relations (</a:t>
            </a:r>
            <a:r>
              <a:rPr lang="en-US" dirty="0" err="1"/>
              <a:t>Lec</a:t>
            </a:r>
            <a:r>
              <a:rPr lang="en-US" dirty="0"/>
              <a:t> 5)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F00E8-0393-75FE-3D90-612305B43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Recursive</a:t>
            </a:r>
          </a:p>
          <a:p>
            <a:r>
              <a:rPr lang="en-US" dirty="0"/>
              <a:t>Degree based: Number of participating entities; Ex: Binary, ternary</a:t>
            </a:r>
          </a:p>
          <a:p>
            <a:r>
              <a:rPr lang="en-US" dirty="0"/>
              <a:t>Participation based </a:t>
            </a:r>
          </a:p>
          <a:p>
            <a:r>
              <a:rPr lang="en-US" dirty="0"/>
              <a:t>Min max based </a:t>
            </a:r>
          </a:p>
          <a:p>
            <a:pPr lvl="1"/>
            <a:r>
              <a:rPr lang="en-US" dirty="0"/>
              <a:t>1:1</a:t>
            </a:r>
          </a:p>
          <a:p>
            <a:pPr lvl="1"/>
            <a:r>
              <a:rPr lang="en-US" dirty="0"/>
              <a:t>1:N</a:t>
            </a:r>
          </a:p>
          <a:p>
            <a:pPr lvl="1"/>
            <a:r>
              <a:rPr lang="en-US" dirty="0"/>
              <a:t>M:N</a:t>
            </a:r>
          </a:p>
          <a:p>
            <a:pPr lvl="1"/>
            <a:r>
              <a:rPr lang="en-US" dirty="0"/>
              <a:t>Add diagrams</a:t>
            </a:r>
          </a:p>
        </p:txBody>
      </p:sp>
    </p:spTree>
    <p:extLst>
      <p:ext uri="{BB962C8B-B14F-4D97-AF65-F5344CB8AC3E}">
        <p14:creationId xmlns:p14="http://schemas.microsoft.com/office/powerpoint/2010/main" val="8612359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4B1D3-1020-8CF4-2CE1-98FC2F4D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Constraints (Chapter 5, Pg 157 + </a:t>
            </a:r>
            <a:r>
              <a:rPr lang="en-US" dirty="0" err="1"/>
              <a:t>Lec</a:t>
            </a:r>
            <a:r>
              <a:rPr lang="en-US" dirty="0"/>
              <a:t> 5-6)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A4ABB87-9908-7F71-A509-4F26FE3C6A1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564653"/>
            <a:ext cx="10328238" cy="50552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Inherent (Implicit) Constraints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Defined by the data model itself (e.g., a relation is a set, so no duplicate tuples are allowed).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Schema-Based (Explicit) Constraints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(Specified in DDL)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Domain Constraints: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Attribute values must be atomic and belong to a defined data type (e.g., Integer, Date).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Key Constraints: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Rules for uniqueness to identify tuples 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Superkey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Candidate Key, Primary Key).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Entity Integrity: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The Primary Key of a relation cannot be NULL.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Referential Integrity: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A Foreign Key must either match an existing Primary Key in the referenced relation or be NULL. 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5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Constraints on NULLs:</a:t>
            </a:r>
            <a:r>
              <a:rPr kumimoji="0" lang="en-US" altLang="en-US" sz="14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Specifies if attributes are permitted to be NULL (e.g., NOT NULL).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Application-Based (Semantic) Constraints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Business rules difficult to express in the schema, enforced by application logic (e.g., "Max 56 work hours/week").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Other Constraint Categories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Transition Constraints: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Restrictions on valid state changes (e.g., "Salary can only increase").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 Dependencies: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Functional and multivalued dependencies used for normalization and design quality.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/>
              <a:t>Existence Dependency Constraint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7464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72DFC-D123-7D30-7FC6-A460CDA32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constraints (</a:t>
            </a:r>
            <a:r>
              <a:rPr lang="en-US" dirty="0" err="1"/>
              <a:t>Lec</a:t>
            </a:r>
            <a:r>
              <a:rPr lang="en-US" dirty="0"/>
              <a:t> 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C81E6-6AB7-375C-AFFD-D1B303703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Used to set constraints on the table when its being created or altered</a:t>
            </a:r>
          </a:p>
          <a:p>
            <a:r>
              <a:rPr lang="en-US" dirty="0"/>
              <a:t>2 main methods</a:t>
            </a:r>
          </a:p>
          <a:p>
            <a:pPr lvl="1"/>
            <a:r>
              <a:rPr lang="en-US" dirty="0"/>
              <a:t>With the attribute</a:t>
            </a:r>
          </a:p>
          <a:p>
            <a:pPr lvl="2"/>
            <a:r>
              <a:rPr lang="en-US" dirty="0"/>
              <a:t>Ex: PRIMARY KEY </a:t>
            </a:r>
          </a:p>
          <a:p>
            <a:pPr lvl="1"/>
            <a:r>
              <a:rPr lang="en-US" dirty="0"/>
              <a:t>Using the CHECK clause</a:t>
            </a:r>
          </a:p>
          <a:p>
            <a:pPr lvl="2"/>
            <a:r>
              <a:rPr lang="en-US" dirty="0"/>
              <a:t>CREATE DOMAIN D_NUM AS INTEGER</a:t>
            </a:r>
            <a:br>
              <a:rPr lang="en-US" dirty="0"/>
            </a:br>
            <a:r>
              <a:rPr lang="en-US" dirty="0"/>
              <a:t>CHECK (D_NUM &gt; 0 AND D_NUM &lt; 21);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A13E75-3BEF-39C3-C4E5-55DC9CFFFC76}"/>
              </a:ext>
            </a:extLst>
          </p:cNvPr>
          <p:cNvSpPr txBox="1"/>
          <p:nvPr/>
        </p:nvSpPr>
        <p:spPr>
          <a:xfrm>
            <a:off x="6934200" y="2105438"/>
            <a:ext cx="5257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 TABLE DEPARTMENT (</a:t>
            </a:r>
          </a:p>
          <a:p>
            <a:r>
              <a:rPr lang="en-US" i="1" dirty="0"/>
              <a:t>    </a:t>
            </a:r>
            <a:r>
              <a:rPr lang="en-US" i="1" dirty="0" err="1"/>
              <a:t>Dname</a:t>
            </a:r>
            <a:r>
              <a:rPr lang="en-US" i="1" dirty="0"/>
              <a:t> VARCHAR(15) NOT NULL,</a:t>
            </a:r>
          </a:p>
          <a:p>
            <a:r>
              <a:rPr lang="en-US" i="1" dirty="0"/>
              <a:t>    </a:t>
            </a:r>
            <a:r>
              <a:rPr lang="en-US" i="1" dirty="0" err="1"/>
              <a:t>Dnumber</a:t>
            </a:r>
            <a:r>
              <a:rPr lang="en-US" i="1" dirty="0"/>
              <a:t> INT NOT NULL,</a:t>
            </a:r>
          </a:p>
          <a:p>
            <a:r>
              <a:rPr lang="en-US" i="1" dirty="0"/>
              <a:t>    </a:t>
            </a:r>
            <a:r>
              <a:rPr lang="en-US" i="1" dirty="0" err="1"/>
              <a:t>Mgr_ssn</a:t>
            </a:r>
            <a:r>
              <a:rPr lang="en-US" i="1" dirty="0"/>
              <a:t> CHAR(9) NOT NULL,</a:t>
            </a:r>
          </a:p>
          <a:p>
            <a:r>
              <a:rPr lang="en-US" i="1" dirty="0"/>
              <a:t>    </a:t>
            </a:r>
            <a:r>
              <a:rPr lang="en-US" i="1" dirty="0" err="1"/>
              <a:t>Mgr_start_date</a:t>
            </a:r>
            <a:r>
              <a:rPr lang="en-US" i="1" dirty="0"/>
              <a:t> DATE,</a:t>
            </a:r>
          </a:p>
          <a:p>
            <a:r>
              <a:rPr lang="en-US" i="1" dirty="0"/>
              <a:t>    PRIMARY KEY (</a:t>
            </a:r>
            <a:r>
              <a:rPr lang="en-US" i="1" dirty="0" err="1"/>
              <a:t>Dnumber</a:t>
            </a:r>
            <a:r>
              <a:rPr lang="en-US" i="1" dirty="0"/>
              <a:t>),</a:t>
            </a:r>
          </a:p>
          <a:p>
            <a:r>
              <a:rPr lang="en-US" i="1" dirty="0"/>
              <a:t>    UNIQUE (</a:t>
            </a:r>
            <a:r>
              <a:rPr lang="en-US" i="1" dirty="0" err="1"/>
              <a:t>Dname</a:t>
            </a:r>
            <a:r>
              <a:rPr lang="en-US" i="1" dirty="0"/>
              <a:t>),</a:t>
            </a:r>
          </a:p>
          <a:p>
            <a:r>
              <a:rPr lang="en-US" i="1" dirty="0"/>
              <a:t>    FOREIGN KEY (</a:t>
            </a:r>
            <a:r>
              <a:rPr lang="en-US" i="1" dirty="0" err="1"/>
              <a:t>Mgr_ssn</a:t>
            </a:r>
            <a:r>
              <a:rPr lang="en-US" i="1" dirty="0"/>
              <a:t>) REFERENCES EMPLOYEE(</a:t>
            </a:r>
            <a:r>
              <a:rPr lang="en-US" i="1" dirty="0" err="1"/>
              <a:t>Ssn</a:t>
            </a:r>
            <a:r>
              <a:rPr lang="en-US" i="1" dirty="0"/>
              <a:t>),</a:t>
            </a:r>
          </a:p>
          <a:p>
            <a:r>
              <a:rPr lang="en-US" i="1" dirty="0"/>
              <a:t>    CHECK (</a:t>
            </a:r>
            <a:r>
              <a:rPr lang="en-US" i="1" dirty="0" err="1"/>
              <a:t>Dnumber</a:t>
            </a:r>
            <a:r>
              <a:rPr lang="en-US" i="1" dirty="0"/>
              <a:t> &gt; 0 AND </a:t>
            </a:r>
            <a:r>
              <a:rPr lang="en-US" i="1" dirty="0" err="1"/>
              <a:t>Dnumber</a:t>
            </a:r>
            <a:r>
              <a:rPr lang="en-US" i="1" dirty="0"/>
              <a:t> &lt; 21)</a:t>
            </a:r>
          </a:p>
          <a:p>
            <a:r>
              <a:rPr lang="en-US" i="1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47742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EB30C-B2B0-4460-C5F1-DB8634BEE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violations for each operation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E354E-F4ED-892D-07C8-BEA182CBB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 textbook / Slides (</a:t>
            </a:r>
            <a:r>
              <a:rPr lang="en-US" dirty="0" err="1"/>
              <a:t>Lec</a:t>
            </a:r>
            <a:r>
              <a:rPr lang="en-US" dirty="0"/>
              <a:t> 7-8)</a:t>
            </a:r>
          </a:p>
          <a:p>
            <a:r>
              <a:rPr lang="en-US" dirty="0"/>
              <a:t>Use notebook LM </a:t>
            </a:r>
          </a:p>
        </p:txBody>
      </p:sp>
    </p:spTree>
    <p:extLst>
      <p:ext uri="{BB962C8B-B14F-4D97-AF65-F5344CB8AC3E}">
        <p14:creationId xmlns:p14="http://schemas.microsoft.com/office/powerpoint/2010/main" val="208727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F11D4-9D4F-3655-D20A-180DE9D0F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111C-8D11-D8E8-5539-19EE6CEB5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 book / Slides (</a:t>
            </a:r>
            <a:r>
              <a:rPr lang="en-US" dirty="0" err="1"/>
              <a:t>Lec</a:t>
            </a:r>
            <a:r>
              <a:rPr lang="en-US" dirty="0"/>
              <a:t> 10)</a:t>
            </a:r>
          </a:p>
        </p:txBody>
      </p:sp>
    </p:spTree>
    <p:extLst>
      <p:ext uri="{BB962C8B-B14F-4D97-AF65-F5344CB8AC3E}">
        <p14:creationId xmlns:p14="http://schemas.microsoft.com/office/powerpoint/2010/main" val="29073031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489A1-2D68-57CE-F72E-81FF4AA8C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Thank you for listening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F92126-A133-CE95-1951-69436C8E4789}"/>
              </a:ext>
            </a:extLst>
          </p:cNvPr>
          <p:cNvSpPr txBox="1"/>
          <p:nvPr/>
        </p:nvSpPr>
        <p:spPr>
          <a:xfrm>
            <a:off x="11698595" y="6488668"/>
            <a:ext cx="493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2B1C10-9317-2CE1-E567-A2C07C49F194}"/>
              </a:ext>
            </a:extLst>
          </p:cNvPr>
          <p:cNvSpPr txBox="1"/>
          <p:nvPr/>
        </p:nvSpPr>
        <p:spPr>
          <a:xfrm>
            <a:off x="1054249" y="3907115"/>
            <a:ext cx="6085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Please feel free to ask questions on </a:t>
            </a:r>
            <a:r>
              <a:rPr lang="en-US" dirty="0" err="1"/>
              <a:t>moodle</a:t>
            </a:r>
            <a:r>
              <a:rPr lang="en-US" dirty="0"/>
              <a:t> or course group</a:t>
            </a:r>
          </a:p>
          <a:p>
            <a:r>
              <a:rPr lang="en-US" dirty="0"/>
              <a:t>Pro tip: Pls don’t write the make up quiz (Will be hard)</a:t>
            </a:r>
          </a:p>
        </p:txBody>
      </p:sp>
      <p:pic>
        <p:nvPicPr>
          <p:cNvPr id="1028" name="Picture 4" descr="Black Mamba Kobe Logo Png Kobe Bryant Vector Kobe Bryant Wings Svg Kobe  Bryant Logo Png">
            <a:extLst>
              <a:ext uri="{FF2B5EF4-FFF2-40B4-BE49-F238E27FC236}">
                <a16:creationId xmlns:a16="http://schemas.microsoft.com/office/drawing/2014/main" id="{E44DBBC0-24D3-A6ED-FC78-69E4675F9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3967" y="2043953"/>
            <a:ext cx="3369833" cy="3525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835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FF15C4-AD45-9F46-656B-F840097B7125}"/>
              </a:ext>
            </a:extLst>
          </p:cNvPr>
          <p:cNvSpPr txBox="1"/>
          <p:nvPr/>
        </p:nvSpPr>
        <p:spPr>
          <a:xfrm>
            <a:off x="709108" y="363712"/>
            <a:ext cx="71762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Normal forms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F7A58-9071-141A-8A4A-3D5589E27BBC}"/>
              </a:ext>
            </a:extLst>
          </p:cNvPr>
          <p:cNvSpPr txBox="1"/>
          <p:nvPr/>
        </p:nvSpPr>
        <p:spPr>
          <a:xfrm>
            <a:off x="1032734" y="1287042"/>
            <a:ext cx="94087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Let’s start from the basics. </a:t>
            </a:r>
            <a:br>
              <a:rPr lang="en-US" dirty="0"/>
            </a:br>
            <a:r>
              <a:rPr lang="en-US" dirty="0"/>
              <a:t>PS: The project phase was based on this btw.</a:t>
            </a:r>
          </a:p>
          <a:p>
            <a:endParaRPr lang="en-US" dirty="0"/>
          </a:p>
          <a:p>
            <a:r>
              <a:rPr lang="en-US" b="1" dirty="0"/>
              <a:t>What is the point?</a:t>
            </a:r>
          </a:p>
          <a:p>
            <a:r>
              <a:rPr lang="en-US" dirty="0"/>
              <a:t>Good relational database design. Normalization is described as a "filtering" or "purification" process to make the design have successively better quality</a:t>
            </a:r>
          </a:p>
          <a:p>
            <a:r>
              <a:rPr lang="en-US" dirty="0"/>
              <a:t>Reduces the chance of update, delete or insertion anomalies.</a:t>
            </a:r>
          </a:p>
          <a:p>
            <a:r>
              <a:rPr lang="en-US" dirty="0"/>
              <a:t>Build on top of the previous one.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50F81F4-259C-051E-B726-5F52E9C0F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240943"/>
              </p:ext>
            </p:extLst>
          </p:nvPr>
        </p:nvGraphicFramePr>
        <p:xfrm>
          <a:off x="1032734" y="3825828"/>
          <a:ext cx="10515600" cy="2377440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429222130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99628294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256866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Normal 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Constraint Focus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Key Concepts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73376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effectLst/>
                        </a:rPr>
                        <a:t>First Normal Form (1NF)</a:t>
                      </a:r>
                      <a:endParaRPr lang="en-US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Multivalued/Composite Attributes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Atomic Values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7828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effectLst/>
                        </a:rPr>
                        <a:t>Second Normal Form (2NF)</a:t>
                      </a:r>
                      <a:endParaRPr lang="en-US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Partial Dependencies on Key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Full Functional Dependency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0792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effectLst/>
                        </a:rPr>
                        <a:t>Third Normal Form (3NF)</a:t>
                      </a:r>
                      <a:endParaRPr lang="en-US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Transitive Dependencies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Nontransitive Dependency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0663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effectLst/>
                        </a:rPr>
                        <a:t>Boyce-Codd Normal Form (BCNF)</a:t>
                      </a:r>
                      <a:endParaRPr lang="en-US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effectLst/>
                        </a:rPr>
                        <a:t>Any Determinant that is Not a Superkey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effectLst/>
                        </a:rPr>
                        <a:t>Strict </a:t>
                      </a:r>
                      <a:r>
                        <a:rPr lang="en-US" dirty="0" err="1">
                          <a:effectLst/>
                        </a:rPr>
                        <a:t>Superkey</a:t>
                      </a:r>
                      <a:r>
                        <a:rPr lang="en-US" dirty="0">
                          <a:effectLst/>
                        </a:rPr>
                        <a:t> Constraint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52062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0E419C-CE16-034F-0CDD-B9EAFB47EEFE}"/>
              </a:ext>
            </a:extLst>
          </p:cNvPr>
          <p:cNvSpPr txBox="1"/>
          <p:nvPr/>
        </p:nvSpPr>
        <p:spPr>
          <a:xfrm>
            <a:off x="4084819" y="300789"/>
            <a:ext cx="61009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(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Lec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11 – 12)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343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D918B-B64B-7B29-411B-ABA257A01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1NF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E23AF-0B77-A4F9-84A5-82E7F94EA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986319" cy="4351338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1NF </a:t>
            </a:r>
            <a:r>
              <a:rPr lang="en-US" dirty="0"/>
              <a:t>is currently considered part of the formal definition of a relation in the basic (flat) relational model. </a:t>
            </a:r>
          </a:p>
          <a:p>
            <a:r>
              <a:rPr lang="en-US" dirty="0"/>
              <a:t>The central constraint is that the domain of an attribute must include only atomic (simple, indivisible) values, and the value of any attribute in a tuple must be a single value from that domain. This explicitly disallows multivalued attributes, composite attributes, and nested relations.</a:t>
            </a:r>
          </a:p>
          <a:p>
            <a:r>
              <a:rPr lang="en-US" b="1" dirty="0"/>
              <a:t>Goal: </a:t>
            </a:r>
            <a:r>
              <a:rPr lang="en-US" dirty="0"/>
              <a:t>Creating relations which qualify as a relation in the basic relational model</a:t>
            </a:r>
          </a:p>
          <a:p>
            <a:r>
              <a:rPr lang="en-US" b="1" dirty="0"/>
              <a:t>Method: </a:t>
            </a:r>
            <a:r>
              <a:rPr lang="en-US" dirty="0"/>
              <a:t>For a relation that violates 1NF (e.g., contains a multivalued attribute A and primary key K), the generally best method is to remove the multivalued attribute A and place it in a separate relation, , along with the primary key K of the original relation. </a:t>
            </a:r>
          </a:p>
        </p:txBody>
      </p:sp>
    </p:spTree>
    <p:extLst>
      <p:ext uri="{BB962C8B-B14F-4D97-AF65-F5344CB8AC3E}">
        <p14:creationId xmlns:p14="http://schemas.microsoft.com/office/powerpoint/2010/main" val="977449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9FFD0-828F-6406-F85C-4F8290DF7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Prime Attributes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B6CC0CF-CCAF-EC97-7480-4103DD9A53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566952"/>
            <a:ext cx="9804816" cy="372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000000"/>
                </a:solidFill>
              </a:rPr>
              <a:t>Any attribute that is part of at least one candidate key.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Ex: 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A table `Student Course` with attributes {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Student_ID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Course_ID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, Grade}.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If the combination {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Student_ID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Course_ID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} is the only candidate key (since it uniquely identifies a grade), then: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Prime Attributes: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Student_ID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 and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Course_ID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Non-Prime Attribute: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 Grade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943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C01B4-131F-B976-519E-6615A5C77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5F59F-866A-BE0F-956A-9FDB9962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1NF to 2NF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093E1-EA50-4095-4841-B4E60AB32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2NF</a:t>
            </a:r>
            <a:r>
              <a:rPr lang="en-US" dirty="0"/>
              <a:t> deals with </a:t>
            </a:r>
            <a:r>
              <a:rPr lang="en-US" b="1" dirty="0"/>
              <a:t>partial dependency</a:t>
            </a:r>
            <a:r>
              <a:rPr lang="en-US" dirty="0"/>
              <a:t>, which occurs if a nonprime attribute is determined by a proper subset of a candidate key. If the primary key consists of a single attribute, the relation is automatically in 2NF (provided it is in 1NF)</a:t>
            </a:r>
          </a:p>
          <a:p>
            <a:r>
              <a:rPr lang="en-US" b="1" dirty="0"/>
              <a:t>Goal: </a:t>
            </a:r>
            <a:r>
              <a:rPr lang="en-US" dirty="0"/>
              <a:t>To remove the update anomalies caused by partial functional dependencies</a:t>
            </a:r>
          </a:p>
          <a:p>
            <a:r>
              <a:rPr lang="en-US" b="1" dirty="0"/>
              <a:t>Method: </a:t>
            </a:r>
          </a:p>
          <a:p>
            <a:pPr lvl="1"/>
            <a:r>
              <a:rPr lang="en-US" dirty="0"/>
              <a:t>Identify any nonprime attributes </a:t>
            </a:r>
            <a:r>
              <a:rPr lang="en-US" i="1" dirty="0"/>
              <a:t>A</a:t>
            </a:r>
            <a:r>
              <a:rPr lang="en-US" dirty="0"/>
              <a:t> that are partially dependent on a subset </a:t>
            </a:r>
            <a:r>
              <a:rPr lang="en-US" i="1" dirty="0"/>
              <a:t>X</a:t>
            </a:r>
            <a:r>
              <a:rPr lang="en-US" dirty="0"/>
              <a:t> of the primary key </a:t>
            </a:r>
            <a:r>
              <a:rPr lang="en-US" i="1" dirty="0"/>
              <a:t>K</a:t>
            </a:r>
            <a:r>
              <a:rPr lang="en-US" dirty="0"/>
              <a:t> (i.e., </a:t>
            </a:r>
            <a:r>
              <a:rPr lang="en-US" i="1" dirty="0"/>
              <a:t>X</a:t>
            </a:r>
            <a:r>
              <a:rPr lang="en-US" dirty="0"/>
              <a:t>→</a:t>
            </a:r>
            <a:r>
              <a:rPr lang="en-US" i="1" dirty="0"/>
              <a:t>A</a:t>
            </a:r>
            <a:r>
              <a:rPr lang="en-US" dirty="0"/>
              <a:t> holds, but </a:t>
            </a:r>
            <a:r>
              <a:rPr lang="en-US" i="1" dirty="0"/>
              <a:t>X</a:t>
            </a:r>
            <a:r>
              <a:rPr lang="en-US" dirty="0"/>
              <a:t> is smaller than </a:t>
            </a:r>
            <a:r>
              <a:rPr lang="en-US" i="1" dirty="0"/>
              <a:t>K</a:t>
            </a:r>
            <a:r>
              <a:rPr lang="en-US" dirty="0"/>
              <a:t>). </a:t>
            </a:r>
          </a:p>
          <a:p>
            <a:pPr lvl="1"/>
            <a:r>
              <a:rPr lang="en-US" dirty="0"/>
              <a:t>Decompose the original relation R into two new relations:</a:t>
            </a:r>
          </a:p>
          <a:p>
            <a:pPr lvl="2"/>
            <a:r>
              <a:rPr lang="en-US" dirty="0"/>
              <a:t>R</a:t>
            </a:r>
            <a:r>
              <a:rPr lang="en-US" baseline="-25000" dirty="0"/>
              <a:t>1</a:t>
            </a:r>
            <a:r>
              <a:rPr lang="en-US" dirty="0"/>
              <a:t>: Includes X and all attributes fully dependent on X (which should include all attributes determined by the full key K).</a:t>
            </a:r>
          </a:p>
          <a:p>
            <a:pPr lvl="2"/>
            <a:r>
              <a:rPr lang="en-US" dirty="0"/>
              <a:t>R</a:t>
            </a:r>
            <a:r>
              <a:rPr lang="en-US" baseline="-25000" dirty="0"/>
              <a:t>2</a:t>
            </a:r>
            <a:r>
              <a:rPr lang="en-US" dirty="0"/>
              <a:t>: Includes the partial key X and the attributes A that were partially dependent on X</a:t>
            </a:r>
          </a:p>
        </p:txBody>
      </p:sp>
    </p:spTree>
    <p:extLst>
      <p:ext uri="{BB962C8B-B14F-4D97-AF65-F5344CB8AC3E}">
        <p14:creationId xmlns:p14="http://schemas.microsoft.com/office/powerpoint/2010/main" val="1107365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E49F5-89C7-9D4C-D7F7-65290C17E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F1988-295D-4CD0-F350-557360F8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1NF to 2NF (Book Pg 482)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F29AFF-1CE3-3E39-B077-F940F7A9B5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519" y="1825625"/>
            <a:ext cx="9894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04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0D3A1F-3AB5-997D-AFB0-5A5A2FCCF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8299C-C4F8-EBDD-BEFA-AD8D30433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2NF to 3NF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D3525-32CE-4698-3453-B0D17AEFD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3NF </a:t>
            </a:r>
            <a:r>
              <a:rPr lang="en-US" dirty="0"/>
              <a:t>satisfies </a:t>
            </a:r>
            <a:r>
              <a:rPr lang="en-US" b="1" dirty="0"/>
              <a:t>Transitive dependency</a:t>
            </a:r>
            <a:r>
              <a:rPr lang="en-US" dirty="0"/>
              <a:t>, where a functional dependency </a:t>
            </a:r>
            <a:r>
              <a:rPr lang="en-US" i="1" dirty="0"/>
              <a:t>X</a:t>
            </a:r>
            <a:r>
              <a:rPr lang="en-US" dirty="0"/>
              <a:t>→</a:t>
            </a:r>
            <a:r>
              <a:rPr lang="en-US" i="1" dirty="0"/>
              <a:t>Y</a:t>
            </a:r>
            <a:r>
              <a:rPr lang="en-US" dirty="0"/>
              <a:t> holds, and there is a set of attributes </a:t>
            </a:r>
            <a:r>
              <a:rPr lang="en-US" i="1" dirty="0"/>
              <a:t>Z</a:t>
            </a:r>
            <a:r>
              <a:rPr lang="en-US" dirty="0"/>
              <a:t> (that is neither a candidate key nor a subset of any key) such that </a:t>
            </a:r>
            <a:r>
              <a:rPr lang="en-US" i="1" dirty="0"/>
              <a:t>X</a:t>
            </a:r>
            <a:r>
              <a:rPr lang="en-US" dirty="0"/>
              <a:t>→</a:t>
            </a:r>
            <a:r>
              <a:rPr lang="en-US" i="1" dirty="0"/>
              <a:t>Z</a:t>
            </a:r>
            <a:r>
              <a:rPr lang="en-US" dirty="0"/>
              <a:t> and </a:t>
            </a:r>
            <a:r>
              <a:rPr lang="en-US" i="1" dirty="0"/>
              <a:t>Z</a:t>
            </a:r>
            <a:r>
              <a:rPr lang="en-US" dirty="0"/>
              <a:t>→</a:t>
            </a:r>
            <a:r>
              <a:rPr lang="en-US" i="1" dirty="0"/>
              <a:t>Y</a:t>
            </a:r>
            <a:r>
              <a:rPr lang="en-US" dirty="0"/>
              <a:t> both hold.</a:t>
            </a:r>
          </a:p>
          <a:p>
            <a:r>
              <a:rPr lang="en-US" b="1" dirty="0"/>
              <a:t>Goal: </a:t>
            </a:r>
            <a:r>
              <a:rPr lang="en-US" dirty="0"/>
              <a:t>To remove the update anomalies caused by transitive functional dependencies</a:t>
            </a:r>
          </a:p>
          <a:p>
            <a:r>
              <a:rPr lang="en-US" b="1" dirty="0"/>
              <a:t>Method: </a:t>
            </a:r>
          </a:p>
          <a:p>
            <a:pPr lvl="1"/>
            <a:r>
              <a:rPr lang="en-US" dirty="0"/>
              <a:t>Identify any transitive dependencies where a non key attribute Z determines another non key attribute A (Z→A), and the primary key determines Z (K→Z).</a:t>
            </a:r>
          </a:p>
          <a:p>
            <a:pPr lvl="1"/>
            <a:r>
              <a:rPr lang="en-US" dirty="0"/>
              <a:t>Decomposition: Decompose the original relation R into two new relations:</a:t>
            </a:r>
          </a:p>
          <a:p>
            <a:pPr lvl="2"/>
            <a:r>
              <a:rPr lang="en-US" dirty="0"/>
              <a:t>R</a:t>
            </a:r>
            <a:r>
              <a:rPr lang="en-US" baseline="-25000" dirty="0"/>
              <a:t>1</a:t>
            </a:r>
            <a:r>
              <a:rPr lang="en-US" dirty="0"/>
              <a:t>: Includes K and Z (and any non key attributes fully dependent on K but not transitively on Z).</a:t>
            </a:r>
          </a:p>
          <a:p>
            <a:pPr lvl="2"/>
            <a:r>
              <a:rPr lang="en-US" dirty="0"/>
              <a:t>R</a:t>
            </a:r>
            <a:r>
              <a:rPr lang="en-US" baseline="-25000" dirty="0"/>
              <a:t>2</a:t>
            </a:r>
            <a:r>
              <a:rPr lang="en-US" dirty="0"/>
              <a:t>: Includes Z and A (and any attributes determined by Z).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085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419C5-1228-BB68-6CD0-7714F574B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F5F7-2B16-99F8-8B72-E73ABFBA1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2NF to 3NF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5A3799-188E-9885-DF3F-51B719110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52152"/>
            <a:ext cx="10515600" cy="369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228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2065</Words>
  <Application>Microsoft Office PowerPoint</Application>
  <PresentationFormat>Widescreen</PresentationFormat>
  <Paragraphs>201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Revision Tut</vt:lpstr>
      <vt:lpstr>Topics to be covered </vt:lpstr>
      <vt:lpstr>PowerPoint Presentation</vt:lpstr>
      <vt:lpstr>1NF</vt:lpstr>
      <vt:lpstr>Prime Attributes</vt:lpstr>
      <vt:lpstr>1NF to 2NF</vt:lpstr>
      <vt:lpstr>1NF to 2NF (Book Pg 482)</vt:lpstr>
      <vt:lpstr>2NF to 3NF</vt:lpstr>
      <vt:lpstr>2NF to 3NF</vt:lpstr>
      <vt:lpstr>3NF</vt:lpstr>
      <vt:lpstr>3NF vs BCNF</vt:lpstr>
      <vt:lpstr>3NF vs BCNF</vt:lpstr>
      <vt:lpstr>SQL queries (only the harder ones) (Lec 9-10</vt:lpstr>
      <vt:lpstr>SQL queries (only the harder ones) (Lec 9-10</vt:lpstr>
      <vt:lpstr>SQL queries (only the harder ones) (Lec 9-10</vt:lpstr>
      <vt:lpstr>Ordering of SQL select </vt:lpstr>
      <vt:lpstr>ACID. (Lec 3) </vt:lpstr>
      <vt:lpstr>Key Types (Lec 6)</vt:lpstr>
      <vt:lpstr>Random seal picture to get attention back </vt:lpstr>
      <vt:lpstr>ER model (Lec 3 and 4)</vt:lpstr>
      <vt:lpstr>ER model (Lec 3 and 4 + Book pg 115)</vt:lpstr>
      <vt:lpstr>Types of relations (Lec 5) </vt:lpstr>
      <vt:lpstr>Constraints (Chapter 5, Pg 157 + Lec 5-6)</vt:lpstr>
      <vt:lpstr>SQL constraints (Lec 8)</vt:lpstr>
      <vt:lpstr>Possible violations for each operation </vt:lpstr>
      <vt:lpstr>Joins</vt:lpstr>
      <vt:lpstr>Thank you for listening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Revision Tut</dc:title>
  <dc:creator>Vijay Sudalai</dc:creator>
  <cp:lastModifiedBy>Vijay Sudalai</cp:lastModifiedBy>
  <cp:revision>2</cp:revision>
  <cp:lastPrinted>2025-11-19T05:20:13Z</cp:lastPrinted>
  <dcterms:created xsi:type="dcterms:W3CDTF">2025-11-18T18:14:36Z</dcterms:created>
  <dcterms:modified xsi:type="dcterms:W3CDTF">2025-11-19T07:22:03Z</dcterms:modified>
</cp:coreProperties>
</file>

<file path=docProps/thumbnail.jpeg>
</file>